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6"/>
  </p:notesMasterIdLst>
  <p:handoutMasterIdLst>
    <p:handoutMasterId r:id="rId17"/>
  </p:handoutMasterIdLst>
  <p:sldIdLst>
    <p:sldId id="256" r:id="rId4"/>
    <p:sldId id="257" r:id="rId5"/>
    <p:sldId id="266" r:id="rId7"/>
    <p:sldId id="264" r:id="rId8"/>
    <p:sldId id="267" r:id="rId9"/>
    <p:sldId id="269" r:id="rId10"/>
    <p:sldId id="258" r:id="rId11"/>
    <p:sldId id="259" r:id="rId12"/>
    <p:sldId id="260" r:id="rId13"/>
    <p:sldId id="261" r:id="rId14"/>
    <p:sldId id="262" r:id="rId15"/>
    <p:sldId id="263" r:id="rId16"/>
  </p:sldIdLst>
  <p:sldSz cx="20104100" cy="11309350"/>
  <p:notesSz cx="20104100" cy="113093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1777" cy="5674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48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1387671" y="0"/>
            <a:ext cx="8711777" cy="5674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485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741920"/>
            <a:ext cx="8711777" cy="5674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8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1387671" y="10741920"/>
            <a:ext cx="8711777" cy="5674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85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r>
              <a:rPr lang="ru-RU" sz="4400" b="0" strike="noStrike" spc="-1">
                <a:latin typeface="Arial" panose="020B0604020202020204"/>
              </a:rPr>
              <a:t>Для перемещения страницы щёлкните мышью</a:t>
            </a: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r>
              <a:rPr lang="ru-RU" sz="2000" b="0" strike="noStrike" spc="-1">
                <a:latin typeface="Arial" panose="020B0604020202020204"/>
              </a:rPr>
              <a:t>Для правки формата примечаний щёлкните мышью</a:t>
            </a:r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r>
              <a:rPr lang="ru-RU" sz="1400" b="0" strike="noStrike" spc="-1">
                <a:latin typeface="Times New Roman" panose="02020603050405020304"/>
              </a:rPr>
              <a:t>&lt;верхний колонтитул&gt;</a:t>
            </a:r>
            <a:endParaRPr lang="ru-RU" sz="1400" b="0" strike="noStrike" spc="-1">
              <a:latin typeface="Times New Roman" panose="02020603050405020304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pPr algn="r"/>
            <a:r>
              <a:rPr lang="ru-RU" sz="1400" b="0" strike="noStrike" spc="-1">
                <a:latin typeface="Times New Roman" panose="02020603050405020304"/>
              </a:rPr>
              <a:t>&lt;дата/время&gt;</a:t>
            </a:r>
            <a:endParaRPr lang="ru-RU" sz="1400" b="0" strike="noStrike" spc="-1">
              <a:latin typeface="Times New Roman" panose="02020603050405020304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p>
            <a:r>
              <a:rPr lang="ru-RU" sz="1400" b="0" strike="noStrike" spc="-1">
                <a:latin typeface="Times New Roman" panose="02020603050405020304"/>
              </a:rPr>
              <a:t>&lt;нижний колонтитул&gt;</a:t>
            </a:r>
            <a:endParaRPr lang="ru-RU" sz="1400" b="0" strike="noStrike" spc="-1">
              <a:latin typeface="Times New Roman" panose="02020603050405020304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p>
            <a:pPr algn="r"/>
            <a:fld id="{BBBB6C45-0AFA-4BA1-AEF9-36A9F2A7EB49}" type="slidenum">
              <a:rPr lang="ru-RU" sz="1400" b="0" strike="noStrike" spc="-1">
                <a:latin typeface="Times New Roman" panose="02020603050405020304"/>
              </a:rPr>
            </a:fld>
            <a:endParaRPr lang="ru-RU" sz="140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4200" cy="3815640"/>
          </a:xfrm>
          <a:prstGeom prst="rect">
            <a:avLst/>
          </a:prstGeom>
        </p:spPr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3720" cy="445392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11387160" y="10742760"/>
            <a:ext cx="8711640" cy="565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DCC6E5FF-A3B3-40D2-B528-B823436AAA37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ru-RU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4200" cy="3815640"/>
          </a:xfrm>
          <a:prstGeom prst="rect">
            <a:avLst/>
          </a:prstGeom>
        </p:spPr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3720" cy="445392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11387160" y="10742760"/>
            <a:ext cx="8711640" cy="565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DCC6E5FF-A3B3-40D2-B528-B823436AAA37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ru-RU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4200" cy="3815640"/>
          </a:xfrm>
          <a:prstGeom prst="rect">
            <a:avLst/>
          </a:prstGeom>
        </p:spPr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3720" cy="445392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11387160" y="10742760"/>
            <a:ext cx="8711640" cy="565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DCC6E5FF-A3B3-40D2-B528-B823436AAA37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ru-RU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4200" cy="3815640"/>
          </a:xfrm>
          <a:prstGeom prst="rect">
            <a:avLst/>
          </a:prstGeom>
        </p:spPr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3720" cy="445392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11387160" y="10742760"/>
            <a:ext cx="8711640" cy="565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DCC6E5FF-A3B3-40D2-B528-B823436AAA37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ru-RU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4200" cy="3815640"/>
          </a:xfrm>
          <a:prstGeom prst="rect">
            <a:avLst/>
          </a:prstGeom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3720" cy="445392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11387160" y="10742760"/>
            <a:ext cx="8711640" cy="565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371C7073-5776-4A40-865E-A26DEBA8CEDB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ru-RU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4200" cy="3815640"/>
          </a:xfrm>
          <a:prstGeom prst="rect">
            <a:avLst/>
          </a:prstGeom>
        </p:spPr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3720" cy="445392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11387160" y="10742760"/>
            <a:ext cx="8711640" cy="565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4C693CF8-D59E-4FA7-B9C2-6C69852D6F03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ru-RU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4200" cy="3815640"/>
          </a:xfrm>
          <a:prstGeom prst="rect">
            <a:avLst/>
          </a:prstGeom>
        </p:spPr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3720" cy="445392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11387160" y="10742760"/>
            <a:ext cx="8711640" cy="565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A1885A51-2830-4AB8-A5F1-931724F351D0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ru-RU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4200" cy="3815640"/>
          </a:xfrm>
          <a:prstGeom prst="rect">
            <a:avLst/>
          </a:prstGeom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3720" cy="445392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11387160" y="10742760"/>
            <a:ext cx="8711640" cy="565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F4B9C40E-4F27-48E8-BC1E-9BA5914D8B8A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ru-RU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4200" cy="3815640"/>
          </a:xfrm>
          <a:prstGeom prst="rect">
            <a:avLst/>
          </a:prstGeom>
        </p:spPr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3720" cy="445392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11387160" y="10742760"/>
            <a:ext cx="8711640" cy="565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F71CB3CC-52C7-4219-B038-C5812534CCA8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ru-RU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005120" y="6072480"/>
            <a:ext cx="1809324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0276200" y="607248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7122600" y="264636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3240080" y="264636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1005120" y="607248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7122600" y="607248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3240080" y="607248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1005120" y="451080"/>
            <a:ext cx="18093240" cy="875376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10276200" y="607248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1809324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1005120" y="6072480"/>
            <a:ext cx="1809324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10276200" y="607248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7122600" y="264636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13240080" y="264636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1005120" y="607248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7122600" y="607248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13240080" y="607248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005120" y="451080"/>
            <a:ext cx="18093240" cy="875376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0276200" y="607248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1809324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4" Type="http://schemas.openxmlformats.org/officeDocument/2006/relationships/theme" Target="../theme/theme2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20103480" cy="1130796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22B7B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14176440" y="0"/>
            <a:ext cx="5926680" cy="11307960"/>
          </a:xfrm>
          <a:prstGeom prst="rect">
            <a:avLst/>
          </a:prstGeom>
          <a:blipFill rotWithShape="0">
            <a:blip r:embed="rId14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r>
              <a:rPr lang="ru-RU" sz="4400" b="0" strike="noStrike" spc="-1">
                <a:latin typeface="Arial" panose="020B0604020202020204"/>
              </a:rPr>
              <a:t>Для правки текста заглавия щёлкните мышью</a:t>
            </a: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strike="noStrike" spc="-1">
                <a:latin typeface="Arial" panose="020B0604020202020204"/>
              </a:rPr>
              <a:t>Для правки структуры щёлкните мышью</a:t>
            </a:r>
            <a:endParaRPr lang="ru-RU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800" b="0" strike="noStrike" spc="-1">
                <a:latin typeface="Arial" panose="020B0604020202020204"/>
              </a:rPr>
              <a:t>Второй уровень структуры</a:t>
            </a:r>
            <a:endParaRPr lang="ru-RU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b="0" strike="noStrike" spc="-1">
                <a:latin typeface="Arial" panose="020B0604020202020204"/>
              </a:rPr>
              <a:t>Третий уровень структуры</a:t>
            </a:r>
            <a:endParaRPr lang="ru-RU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000" b="0" strike="noStrike" spc="-1">
                <a:latin typeface="Arial" panose="020B0604020202020204"/>
              </a:rPr>
              <a:t>Четвёртый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Пятый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Шестой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Седьмой уровень структуры</a:t>
            </a:r>
            <a:endParaRPr lang="ru-RU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921680" y="757800"/>
            <a:ext cx="16260480" cy="188856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r>
              <a:rPr lang="ru-RU" sz="1800" b="0" strike="noStrike" spc="-1">
                <a:latin typeface="Arial" panose="020B0604020202020204"/>
              </a:rPr>
              <a:t>Для правки текста заглавия щёлкните мышью</a:t>
            </a:r>
            <a:endParaRPr lang="ru-RU" sz="1800" b="0" strike="noStrike" spc="-1">
              <a:latin typeface="Arial" panose="020B0604020202020204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strike="noStrike" spc="-1">
                <a:latin typeface="Arial" panose="020B0604020202020204"/>
              </a:rPr>
              <a:t>Для правки структуры щёлкните мышью</a:t>
            </a:r>
            <a:endParaRPr lang="ru-RU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800" b="0" strike="noStrike" spc="-1">
                <a:latin typeface="Arial" panose="020B0604020202020204"/>
              </a:rPr>
              <a:t>Второй уровень структуры</a:t>
            </a:r>
            <a:endParaRPr lang="ru-RU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b="0" strike="noStrike" spc="-1">
                <a:latin typeface="Arial" panose="020B0604020202020204"/>
              </a:rPr>
              <a:t>Третий уровень структуры</a:t>
            </a:r>
            <a:endParaRPr lang="ru-RU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000" b="0" strike="noStrike" spc="-1">
                <a:latin typeface="Arial" panose="020B0604020202020204"/>
              </a:rPr>
              <a:t>Четвёртый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Пятый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Шестой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Седьмой уровень структуры</a:t>
            </a:r>
            <a:endParaRPr lang="ru-RU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Рисунок 2"/>
          <p:cNvPicPr/>
          <p:nvPr/>
        </p:nvPicPr>
        <p:blipFill>
          <a:blip r:embed="rId1"/>
          <a:stretch>
            <a:fillRect/>
          </a:stretch>
        </p:blipFill>
        <p:spPr>
          <a:xfrm>
            <a:off x="27360" y="-136440"/>
            <a:ext cx="20103480" cy="11306520"/>
          </a:xfrm>
          <a:prstGeom prst="rect">
            <a:avLst/>
          </a:prstGeom>
          <a:ln>
            <a:noFill/>
          </a:ln>
        </p:spPr>
      </p:pic>
      <p:sp>
        <p:nvSpPr>
          <p:cNvPr id="85" name="CustomShape 1"/>
          <p:cNvSpPr/>
          <p:nvPr/>
        </p:nvSpPr>
        <p:spPr>
          <a:xfrm>
            <a:off x="3422520" y="3063960"/>
            <a:ext cx="12115080" cy="2221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ru-RU" sz="5000" b="0" strike="noStrike" spc="-15">
                <a:solidFill>
                  <a:srgbClr val="FFFFFF"/>
                </a:solidFill>
                <a:cs typeface="+mn-lt"/>
              </a:rPr>
              <a:t>Разработка модели экструдера 3D-печати гранулированными материалами.</a:t>
            </a:r>
            <a:br>
              <a:rPr lang="ru-RU" sz="5000" b="0" strike="noStrike" spc="-15">
                <a:solidFill>
                  <a:srgbClr val="FFFFFF"/>
                </a:solidFill>
                <a:cs typeface="+mn-lt"/>
              </a:rPr>
            </a:br>
            <a:br>
              <a:rPr lang="ru-RU" sz="5000" b="0" strike="noStrike" spc="-15">
                <a:solidFill>
                  <a:srgbClr val="FFFFFF"/>
                </a:solidFill>
                <a:cs typeface="+mn-lt"/>
              </a:rPr>
            </a:br>
            <a:br>
              <a:rPr lang="ru-RU" sz="5000" b="0" strike="noStrike" spc="-15">
                <a:solidFill>
                  <a:srgbClr val="FFFFFF"/>
                </a:solidFill>
                <a:cs typeface="+mn-lt"/>
              </a:rPr>
            </a:br>
            <a:endParaRPr lang="ru-RU" sz="5000" b="0" strike="noStrike" spc="-1">
              <a:cs typeface="+mn-lt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1593720" y="7940520"/>
            <a:ext cx="13258080" cy="1599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ru-RU" sz="2800" b="0" strike="noStrike" spc="-15">
                <a:solidFill>
                  <a:srgbClr val="FFFFFF"/>
                </a:solidFill>
                <a:ea typeface="DejaVu Sans"/>
                <a:cs typeface="+mn-lt"/>
              </a:rPr>
              <a:t>Участники программы Основы 3D прототипирования и печати</a:t>
            </a:r>
            <a:endParaRPr lang="ru-RU" sz="2800" b="0" strike="noStrike" spc="-1">
              <a:cs typeface="+mn-lt"/>
            </a:endParaRPr>
          </a:p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ru-RU" sz="2800" b="0" strike="noStrike" spc="-15">
                <a:solidFill>
                  <a:srgbClr val="FFFFFF"/>
                </a:solidFill>
                <a:ea typeface="DejaVu Sans"/>
                <a:cs typeface="+mn-lt"/>
              </a:rPr>
              <a:t>Центра дополнительного образования </a:t>
            </a:r>
            <a:endParaRPr lang="ru-RU" sz="2800" b="0" strike="noStrike" spc="-1">
              <a:cs typeface="+mn-lt"/>
            </a:endParaRPr>
          </a:p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ru-RU" sz="2800" b="0" strike="noStrike" spc="-15">
                <a:solidFill>
                  <a:srgbClr val="FFFFFF"/>
                </a:solidFill>
                <a:ea typeface="DejaVu Sans"/>
                <a:cs typeface="+mn-lt"/>
              </a:rPr>
              <a:t>Образовательного фонда «Талант и успех»</a:t>
            </a:r>
            <a:endParaRPr lang="ru-RU" sz="2800" b="0" strike="noStrike" spc="-1">
              <a:cs typeface="+mn-lt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1593720" y="6221160"/>
            <a:ext cx="11505600" cy="1447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ru-RU" sz="2800" b="0" strike="noStrike" spc="-15">
                <a:solidFill>
                  <a:srgbClr val="FFFFFF"/>
                </a:solidFill>
                <a:ea typeface="DejaVu Sans"/>
                <a:cs typeface="+mn-lt"/>
              </a:rPr>
              <a:t>Балгабай Шынгысбек, ученик </a:t>
            </a:r>
            <a:r>
              <a:rPr lang="ru-RU" sz="2800" b="0" strike="noStrike" spc="-15">
                <a:solidFill>
                  <a:srgbClr val="FFFFFF"/>
                </a:solidFill>
                <a:ea typeface="Malgun Gothic" panose="020B0503020000020004" charset="-127"/>
                <a:cs typeface="+mn-lt"/>
              </a:rPr>
              <a:t>10B, школа «НИШ ХБН г.Алматы»</a:t>
            </a:r>
            <a:endParaRPr lang="ru-RU" sz="2800" b="0" strike="noStrike" spc="-1">
              <a:cs typeface="+mn-lt"/>
            </a:endParaRPr>
          </a:p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ru-RU" sz="2800" b="0" strike="noStrike" spc="-15">
                <a:solidFill>
                  <a:srgbClr val="FFFFFF"/>
                </a:solidFill>
                <a:ea typeface="Malgun Gothic" panose="020B0503020000020004" charset="-127"/>
                <a:cs typeface="+mn-lt"/>
              </a:rPr>
              <a:t>Налибек Рамазан, ученик 10В, школа «НИШ ФМН г.Шымкент»</a:t>
            </a:r>
            <a:endParaRPr lang="ru-RU" sz="2800" b="0" strike="noStrike" spc="-1">
              <a:cs typeface="+mn-lt"/>
            </a:endParaRPr>
          </a:p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ru-RU" sz="2800" b="0" strike="noStrike" spc="-15">
                <a:solidFill>
                  <a:srgbClr val="FFFFFF"/>
                </a:solidFill>
                <a:ea typeface="Malgun Gothic" panose="020B0503020000020004" charset="-127"/>
                <a:cs typeface="+mn-lt"/>
              </a:rPr>
              <a:t>Кушалиев Сагиден, ученик 9F, школа «НИШ ХБН г.Атырау»</a:t>
            </a:r>
            <a:endParaRPr lang="ru-RU" sz="2800" b="0" strike="noStrike" spc="-1">
              <a:cs typeface="+mn-lt"/>
            </a:endParaRPr>
          </a:p>
          <a:p>
            <a:pPr marL="7620">
              <a:lnSpc>
                <a:spcPct val="100000"/>
              </a:lnSpc>
              <a:spcBef>
                <a:spcPts val="60"/>
              </a:spcBef>
            </a:pPr>
            <a:endParaRPr lang="ru-RU" sz="2800" b="0" strike="noStrike" spc="-1">
              <a:cs typeface="+mn-lt"/>
            </a:endParaRPr>
          </a:p>
        </p:txBody>
      </p:sp>
      <p:sp>
        <p:nvSpPr>
          <p:cNvPr id="88" name="CustomShape 4"/>
          <p:cNvSpPr/>
          <p:nvPr/>
        </p:nvSpPr>
        <p:spPr>
          <a:xfrm>
            <a:off x="1698120" y="10118880"/>
            <a:ext cx="10165680" cy="118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1980" b="0" strike="noStrike" spc="-26">
                <a:solidFill>
                  <a:srgbClr val="FFFFFF"/>
                </a:solidFill>
                <a:ea typeface="DejaVu Sans"/>
                <a:cs typeface="+mn-lt"/>
              </a:rPr>
              <a:t>Сириус | 00 июля 2020</a:t>
            </a:r>
            <a:endParaRPr lang="ru-RU" sz="1980" b="0" strike="noStrike" spc="-1">
              <a:cs typeface="+mn-lt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ru-RU" sz="1980" b="0" strike="noStrike" spc="-1">
              <a:cs typeface="+mn-lt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br>
              <a:rPr>
                <a:cs typeface="+mn-lt"/>
              </a:rPr>
            </a:br>
            <a:br>
              <a:rPr>
                <a:cs typeface="+mn-lt"/>
              </a:rPr>
            </a:br>
            <a:endParaRPr lang="ru-RU" sz="1980" b="0" strike="noStrike" spc="-1"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18891360" y="658800"/>
            <a:ext cx="628560" cy="354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algn="r">
              <a:lnSpc>
                <a:spcPct val="100000"/>
              </a:lnSpc>
            </a:pPr>
            <a:fld id="{A002CA9A-C993-4A70-825D-B5769F0E3AA7}" type="slidenum">
              <a:rPr lang="ru-RU" sz="2310" b="0" strike="noStrike" spc="-1">
                <a:solidFill>
                  <a:srgbClr val="422B7D"/>
                </a:solidFill>
                <a:cs typeface="+mn-lt"/>
              </a:rPr>
            </a:fld>
            <a:endParaRPr lang="ru-RU" sz="2310" b="0" strike="noStrike" spc="-1">
              <a:solidFill>
                <a:srgbClr val="422B7D"/>
              </a:solidFill>
              <a:cs typeface="+mn-lt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0" y="482760"/>
            <a:ext cx="18890640" cy="69948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4000" b="0" strike="noStrike" spc="-1">
                <a:solidFill>
                  <a:srgbClr val="FFFFFF"/>
                </a:solidFill>
                <a:ea typeface="DejaVu Sans"/>
                <a:cs typeface="+mn-lt"/>
              </a:rPr>
              <a:t>Коммерциализуемость</a:t>
            </a:r>
            <a:endParaRPr lang="ru-RU" sz="4000" b="0" strike="noStrike" spc="-1">
              <a:solidFill>
                <a:srgbClr val="FFFFFF"/>
              </a:solidFill>
              <a:ea typeface="DejaVu Sans"/>
              <a:cs typeface="+mn-lt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0" y="1190520"/>
            <a:ext cx="20103480" cy="10118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593640" rIns="593640" bIns="593640">
            <a:noAutofit/>
          </a:bodyPr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DejaVu Sans"/>
                <a:cs typeface="+mn-lt"/>
              </a:rPr>
              <a:t>Каковы затраты на разработку и внедрение вашего продукта? Себестоимость продукта?</a:t>
            </a: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Стоимость ЗД экструдера составляет 69600 рублей. Производство шнека-30000 рублей, Сервопривод-9600 рублей, Драйверы-10000 рублей, остальные комплектующие-20000 рублей</a:t>
            </a: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DejaVu Sans"/>
                <a:cs typeface="+mn-lt"/>
              </a:rPr>
              <a:t>Способ монетизации? </a:t>
            </a: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Это продажа самого экструдера и готовых изделий арт-объектов для парков и зон отдыха.</a:t>
            </a: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DejaVu Sans"/>
                <a:cs typeface="+mn-lt"/>
              </a:rPr>
              <a:t>Объем рынка? </a:t>
            </a: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На данный момент на рынке  Российской Федерации нет 3D-принтеров с данными характеристиками как у нас.</a:t>
            </a: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Срок окупаемости?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3200" b="1" strike="noStrike" spc="-1">
                <a:solidFill>
                  <a:srgbClr val="FF0000"/>
                </a:solidFill>
                <a:ea typeface="Lato Black"/>
                <a:cs typeface="+mn-lt"/>
              </a:rPr>
              <a:t>ОТЛИЧНО!</a:t>
            </a:r>
            <a:endParaRPr lang="ru-RU" sz="3200" b="0" strike="noStrike" spc="-1"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8891360" y="658800"/>
            <a:ext cx="628560" cy="354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algn="r">
              <a:lnSpc>
                <a:spcPct val="100000"/>
              </a:lnSpc>
            </a:pPr>
            <a:fld id="{1294B1F1-C41B-41FF-8E18-1DBC44B7E4A7}" type="slidenum">
              <a:rPr lang="ru-RU" sz="2310" b="0" strike="noStrike" spc="-1">
                <a:solidFill>
                  <a:srgbClr val="422B7D"/>
                </a:solidFill>
                <a:cs typeface="+mn-lt"/>
              </a:rPr>
            </a:fld>
            <a:endParaRPr lang="ru-RU" sz="2310" b="0" strike="noStrike" spc="-1">
              <a:solidFill>
                <a:srgbClr val="422B7D"/>
              </a:solidFill>
              <a:cs typeface="+mn-lt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0" y="482760"/>
            <a:ext cx="18890640" cy="69948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4000" b="0" strike="noStrike" spc="-1">
                <a:solidFill>
                  <a:srgbClr val="FFFFFF"/>
                </a:solidFill>
                <a:ea typeface="DejaVu Sans"/>
                <a:cs typeface="+mn-lt"/>
              </a:rPr>
              <a:t>КАНАЛЫ ПРОДВИЖЕНИЯ И ПРОДАЖ</a:t>
            </a:r>
            <a:endParaRPr lang="ru-RU" sz="4000" b="0" strike="noStrike" spc="-1">
              <a:solidFill>
                <a:srgbClr val="FFFFFF"/>
              </a:solidFill>
              <a:ea typeface="DejaVu Sans"/>
              <a:cs typeface="+mn-lt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-235080" y="1190520"/>
            <a:ext cx="20103480" cy="10118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593640" rIns="593640" bIns="593640">
            <a:noAutofit/>
          </a:bodyPr>
          <a:p>
            <a:pPr algn="just"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Опишите каналы привлечения пользователей / клиентов.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Показать дешевизну и эффективность нашего экструдера 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Lato Black"/>
                <a:cs typeface="+mn-lt"/>
              </a:rPr>
              <a:t>Опишите этапы воронки продаж. 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marL="457200" indent="-456565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ru-RU" sz="2400" b="0" strike="noStrike" spc="-1">
                <a:solidFill>
                  <a:srgbClr val="000000"/>
                </a:solidFill>
                <a:ea typeface="Lato Black"/>
                <a:cs typeface="+mn-lt"/>
              </a:rPr>
              <a:t>Осведомленность 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Lato Black"/>
                <a:cs typeface="+mn-lt"/>
              </a:rPr>
              <a:t> Например, он видит рекламу в соцсети или ссылку в выдаче поисковика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Lato Black"/>
                <a:cs typeface="+mn-lt"/>
              </a:rPr>
              <a:t>2. Интерес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Lato Black"/>
                <a:cs typeface="+mn-lt"/>
              </a:rPr>
              <a:t>Далее пользователь интересуется предложением: смотрит каталог, изучает условия доставки, способы оплаты и другие детали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Lato Black"/>
                <a:cs typeface="+mn-lt"/>
              </a:rPr>
              <a:t>3.Желание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Lato Black"/>
                <a:cs typeface="+mn-lt"/>
              </a:rPr>
              <a:t> Затем пользователь добавляет товар в корзину и хочет его купить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Lato Black"/>
                <a:cs typeface="+mn-lt"/>
              </a:rPr>
              <a:t>4. Действие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Lato Black"/>
                <a:cs typeface="+mn-lt"/>
              </a:rPr>
              <a:t>На последнем этапе пользователь совершает действие: оформляет заказ, подписывается на рассылку, звонит по контактному номеру и прочее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2"/>
          <p:cNvPicPr/>
          <p:nvPr/>
        </p:nvPicPr>
        <p:blipFill>
          <a:blip r:embed="rId1"/>
          <a:stretch>
            <a:fillRect/>
          </a:stretch>
        </p:blipFill>
        <p:spPr>
          <a:xfrm>
            <a:off x="1440" y="1800"/>
            <a:ext cx="20100600" cy="11304720"/>
          </a:xfrm>
          <a:prstGeom prst="rect">
            <a:avLst/>
          </a:prstGeom>
          <a:ln>
            <a:noFill/>
          </a:ln>
        </p:spPr>
      </p:pic>
      <p:sp>
        <p:nvSpPr>
          <p:cNvPr id="112" name="CustomShape 1"/>
          <p:cNvSpPr/>
          <p:nvPr/>
        </p:nvSpPr>
        <p:spPr>
          <a:xfrm>
            <a:off x="1440" y="1800"/>
            <a:ext cx="20100600" cy="11305800"/>
          </a:xfrm>
          <a:prstGeom prst="rect">
            <a:avLst/>
          </a:prstGeom>
          <a:solidFill>
            <a:srgbClr val="422B7D"/>
          </a:solidFill>
          <a:ln w="1260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13" name="CustomShape 2"/>
          <p:cNvSpPr/>
          <p:nvPr/>
        </p:nvSpPr>
        <p:spPr>
          <a:xfrm>
            <a:off x="1594440" y="4435560"/>
            <a:ext cx="10164960" cy="722484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>
              <a:lnSpc>
                <a:spcPct val="100000"/>
              </a:lnSpc>
            </a:pPr>
            <a:r>
              <a:rPr lang="ru-RU" sz="4000" b="0" strike="noStrike" spc="-1">
                <a:solidFill>
                  <a:srgbClr val="FFFFFF"/>
                </a:solidFill>
                <a:ea typeface="DejaVu Sans"/>
                <a:cs typeface="+mn-lt"/>
              </a:rPr>
              <a:t>БЛАГОДАРИМ ЗА ВНИМАНИЕ!</a:t>
            </a:r>
            <a:endParaRPr lang="ru-RU" sz="40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40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800" b="0" strike="noStrike" spc="-1">
                <a:solidFill>
                  <a:srgbClr val="FFFFFF"/>
                </a:solidFill>
                <a:ea typeface="DejaVu Sans"/>
                <a:cs typeface="+mn-lt"/>
              </a:rPr>
              <a:t>Контакты: </a:t>
            </a:r>
            <a:r>
              <a:rPr lang="ru-RU" sz="2800" b="1" strike="noStrike" spc="-1">
                <a:solidFill>
                  <a:srgbClr val="FF0000"/>
                </a:solidFill>
                <a:ea typeface="DejaVu Sans"/>
                <a:cs typeface="+mn-lt"/>
              </a:rPr>
              <a:t>Укажите контакты</a:t>
            </a:r>
            <a:endParaRPr lang="ru-RU" sz="28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FFFFFF"/>
                </a:solidFill>
                <a:ea typeface="DejaVu Sans"/>
                <a:cs typeface="+mn-lt"/>
              </a:rPr>
              <a:t>#сочи #сириус #образование</a:t>
            </a:r>
            <a:endParaRPr lang="ru-RU" sz="20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FFFFFF"/>
                </a:solidFill>
                <a:ea typeface="DejaVu Sans"/>
                <a:cs typeface="+mn-lt"/>
              </a:rPr>
              <a:t>#наука #искусство #спорт </a:t>
            </a:r>
            <a:endParaRPr lang="ru-RU" sz="2000" b="0" strike="noStrike" spc="-1"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18891360" y="658800"/>
            <a:ext cx="628560" cy="354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algn="r">
              <a:lnSpc>
                <a:spcPct val="100000"/>
              </a:lnSpc>
            </a:pPr>
            <a:fld id="{7E13D3C7-5BA0-4BB9-92E6-4A1762EBADE3}" type="slidenum">
              <a:rPr lang="ru-RU" sz="2310" b="0" strike="noStrike" spc="-1">
                <a:solidFill>
                  <a:srgbClr val="422B7D"/>
                </a:solidFill>
                <a:cs typeface="+mn-lt"/>
              </a:rPr>
            </a:fld>
            <a:endParaRPr lang="ru-RU" sz="2310" b="0" strike="noStrike" spc="-1">
              <a:solidFill>
                <a:srgbClr val="422B7D"/>
              </a:solidFill>
              <a:cs typeface="+mn-lt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0" y="482760"/>
            <a:ext cx="18890640" cy="69948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4000" b="0" strike="noStrike" spc="-1">
                <a:solidFill>
                  <a:srgbClr val="FFFFFF"/>
                </a:solidFill>
                <a:ea typeface="DejaVu Sans"/>
                <a:cs typeface="+mn-lt"/>
              </a:rPr>
              <a:t>PITCH</a:t>
            </a:r>
            <a:endParaRPr lang="ru-RU" sz="4000" b="0" strike="noStrike" spc="-1">
              <a:solidFill>
                <a:srgbClr val="FFFFFF"/>
              </a:solidFill>
              <a:ea typeface="DejaVu Sans"/>
              <a:cs typeface="+mn-lt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0" y="1190520"/>
            <a:ext cx="20103480" cy="10118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aphicFrame>
        <p:nvGraphicFramePr>
          <p:cNvPr id="92" name="Table 4"/>
          <p:cNvGraphicFramePr/>
          <p:nvPr/>
        </p:nvGraphicFramePr>
        <p:xfrm>
          <a:off x="527050" y="1337945"/>
          <a:ext cx="18821400" cy="9829165"/>
        </p:xfrm>
        <a:graphic>
          <a:graphicData uri="http://schemas.openxmlformats.org/drawingml/2006/table">
            <a:tbl>
              <a:tblPr/>
              <a:tblGrid>
                <a:gridCol w="6858000"/>
                <a:gridCol w="11963400"/>
              </a:tblGrid>
              <a:tr h="518160"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СТРУКТУРА</a:t>
                      </a:r>
                      <a:endParaRPr lang="ru-RU" sz="2800" b="0" strike="noStrike" spc="-1">
                        <a:solidFill>
                          <a:srgbClr val="000000"/>
                        </a:solidFill>
                        <a:latin typeface="+mn-lt"/>
                        <a:cs typeface="+mn-lt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Разработка инструментария для прототипирования (Немцев Н.В.)</a:t>
                      </a:r>
                      <a:endParaRPr lang="ru-RU" sz="2400" b="0" strike="noStrike" spc="-1">
                        <a:solidFill>
                          <a:srgbClr val="000000"/>
                        </a:solidFill>
                        <a:latin typeface="+mn-lt"/>
                        <a:cs typeface="+mn-lt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</a:tr>
              <a:tr h="11887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1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Для кого </a:t>
                      </a: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(целевой сегмент)</a:t>
                      </a:r>
                      <a:endParaRPr lang="ru-RU" sz="2400" b="0" strike="noStrike" spc="-1">
                        <a:latin typeface="+mn-lt"/>
                        <a:cs typeface="+mn-lt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Для больших, средних и малых предприятий, а также для индивидуальных предпринимателей.</a:t>
                      </a:r>
                      <a:endParaRPr lang="ru-RU" sz="2400" b="0" strike="noStrike" spc="-1">
                        <a:latin typeface="+mn-lt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ru-RU" sz="2400" b="0" strike="noStrike" spc="-1">
                        <a:latin typeface="+mn-lt"/>
                        <a:cs typeface="+mn-lt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</a:tr>
              <a:tr h="1477645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1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Которые недовольны </a:t>
                      </a: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(текущая альтернатива) </a:t>
                      </a:r>
                      <a:endParaRPr lang="ru-RU" sz="2400" b="0" strike="noStrike" spc="-1">
                        <a:latin typeface="+mn-lt"/>
                        <a:cs typeface="+mn-lt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Обычные экструдеры в качестве расходного материала используют пруток филамента (нить). Высокая стоимость расходных материалов сдерживает пользователей аддитивных технологий от печати габаритных моделей.</a:t>
                      </a:r>
                      <a:endParaRPr lang="ru-RU" sz="2400" b="0" strike="noStrike" spc="-1">
                        <a:solidFill>
                          <a:srgbClr val="000000"/>
                        </a:solidFill>
                        <a:latin typeface="+mn-lt"/>
                        <a:cs typeface="+mn-lt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</a:tr>
              <a:tr h="82296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1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Наш продукт </a:t>
                      </a: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(ваша продуктовая категория) </a:t>
                      </a:r>
                      <a:endParaRPr lang="ru-RU" sz="2400" b="0" strike="noStrike" spc="-1">
                        <a:latin typeface="+mn-lt"/>
                        <a:cs typeface="+mn-lt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Наш продукт – это модель экструдера для портального 3D принтера.</a:t>
                      </a:r>
                      <a:endParaRPr lang="ru-RU" sz="2400" b="0" strike="noStrike" spc="-1">
                        <a:latin typeface="+mn-lt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ru-RU" sz="2400" b="0" strike="noStrike" spc="-1">
                        <a:latin typeface="+mn-lt"/>
                        <a:cs typeface="+mn-lt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</a:tr>
              <a:tr h="251968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1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Который позволяет </a:t>
                      </a: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(ключевое решение) </a:t>
                      </a:r>
                      <a:endParaRPr lang="ru-RU" sz="2400" b="0" strike="noStrike" spc="-1">
                        <a:latin typeface="+mn-lt"/>
                        <a:cs typeface="+mn-lt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Позволяет экономически выгоднее и быстрее печатать 3D модели различных габаритных деталей без потери качества. Это может быть мебель, арт-объекты, различные дизайнерские решения в разных направлениях.</a:t>
                      </a:r>
                      <a:endParaRPr lang="ru-RU" sz="2400" b="0" strike="noStrike" spc="-1">
                        <a:latin typeface="+mn-lt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Проводить исследования печати композитными материалами.</a:t>
                      </a:r>
                      <a:endParaRPr lang="ru-RU" sz="2400" b="0" strike="noStrike" spc="-1">
                        <a:latin typeface="+mn-lt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Запустить полный безъотходный цикл переработки вторичных пластиков. </a:t>
                      </a:r>
                      <a:endParaRPr lang="ru-RU" sz="2400" b="0" strike="noStrike" spc="-1">
                        <a:latin typeface="+mn-lt"/>
                        <a:cs typeface="+mn-lt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</a:tr>
              <a:tr h="182499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1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В отличие </a:t>
                      </a: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(альтернативные решения) </a:t>
                      </a:r>
                      <a:endParaRPr lang="ru-RU" sz="2400" b="0" strike="noStrike" spc="-1">
                        <a:latin typeface="+mn-lt"/>
                        <a:cs typeface="+mn-lt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В отличие от FDM-экструдеров, которые в качестве материала используют пластиковый пруток наш экструдер использует пластиковые гранулы, что делает процесс печати экономически выгодным в 10-15 раз.</a:t>
                      </a:r>
                      <a:endParaRPr lang="ru-RU" sz="2400" b="0" strike="noStrike" spc="-1">
                        <a:latin typeface="+mn-lt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ru-RU" sz="2400" b="0" strike="noStrike" spc="-1">
                        <a:latin typeface="+mn-lt"/>
                        <a:cs typeface="+mn-lt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</a:tr>
              <a:tr h="147701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1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Мы сделали </a:t>
                      </a: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(ключевой функционал вашего продукта для конкретного решения проблемы)</a:t>
                      </a:r>
                      <a:endParaRPr lang="ru-RU" sz="2400" b="0" strike="noStrike" spc="-1">
                        <a:latin typeface="+mn-lt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ru-RU" sz="2400" b="0" strike="noStrike" spc="-1">
                        <a:latin typeface="+mn-lt"/>
                        <a:cs typeface="+mn-lt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Мы собрали модель сборки 3D-экструдера, использующего в качестве расходного материала пластиковые гранулы.</a:t>
                      </a:r>
                      <a:endParaRPr lang="ru-RU" sz="2400" b="0" strike="noStrike" spc="-1">
                        <a:solidFill>
                          <a:srgbClr val="000000"/>
                        </a:solidFill>
                        <a:latin typeface="+mn-lt"/>
                        <a:cs typeface="+mn-lt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18891360" y="658800"/>
            <a:ext cx="628560" cy="354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algn="r">
              <a:lnSpc>
                <a:spcPct val="100000"/>
              </a:lnSpc>
            </a:pPr>
            <a:fld id="{7E13D3C7-5BA0-4BB9-92E6-4A1762EBADE3}" type="slidenum">
              <a:rPr lang="ru-RU" sz="2310" b="0" strike="noStrike" spc="-1">
                <a:solidFill>
                  <a:srgbClr val="422B7D"/>
                </a:solidFill>
                <a:cs typeface="+mn-lt"/>
              </a:rPr>
            </a:fld>
            <a:endParaRPr lang="ru-RU" sz="2310" b="0" strike="noStrike" spc="-1">
              <a:solidFill>
                <a:srgbClr val="422B7D"/>
              </a:solidFill>
              <a:cs typeface="+mn-lt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0" y="482760"/>
            <a:ext cx="18890640" cy="69948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4000" b="0" strike="noStrike" spc="-1">
                <a:solidFill>
                  <a:srgbClr val="FFFFFF"/>
                </a:solidFill>
                <a:ea typeface="DejaVu Sans"/>
                <a:cs typeface="+mn-lt"/>
              </a:rPr>
              <a:t>PITCH</a:t>
            </a:r>
            <a:endParaRPr lang="ru-RU" sz="4000" b="0" strike="noStrike" spc="-1">
              <a:solidFill>
                <a:srgbClr val="FFFFFF"/>
              </a:solidFill>
              <a:ea typeface="DejaVu Sans"/>
              <a:cs typeface="+mn-lt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0" y="1190520"/>
            <a:ext cx="20103480" cy="10118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" name="Text Box 1"/>
          <p:cNvSpPr txBox="1"/>
          <p:nvPr/>
        </p:nvSpPr>
        <p:spPr>
          <a:xfrm>
            <a:off x="4422775" y="2084070"/>
            <a:ext cx="1690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</a:pPr>
            <a:r>
              <a:rPr lang="ru-RU" sz="2400" b="1" spc="-1">
                <a:solidFill>
                  <a:srgbClr val="000000"/>
                </a:solidFill>
                <a:cs typeface="+mn-lt"/>
                <a:sym typeface="+mn-ea"/>
              </a:rPr>
              <a:t>Для кого? </a:t>
            </a:r>
            <a:endParaRPr lang="ru-RU" altLang="en-US" sz="2400"/>
          </a:p>
        </p:txBody>
      </p:sp>
      <p:sp>
        <p:nvSpPr>
          <p:cNvPr id="3" name="Text Box 2"/>
          <p:cNvSpPr txBox="1"/>
          <p:nvPr/>
        </p:nvSpPr>
        <p:spPr>
          <a:xfrm>
            <a:off x="13214985" y="2084070"/>
            <a:ext cx="17259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ru-RU" altLang="en-US" sz="2400" b="1"/>
              <a:t>В отличие</a:t>
            </a:r>
            <a:endParaRPr lang="ru-RU" altLang="en-US" sz="24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710" y="2722245"/>
            <a:ext cx="8825865" cy="5175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2975" y="5207635"/>
            <a:ext cx="5182235" cy="2292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2975" y="2722245"/>
            <a:ext cx="5182235" cy="272605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667510" y="8046085"/>
            <a:ext cx="72015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ru-RU" sz="2400" spc="-1">
                <a:solidFill>
                  <a:srgbClr val="000000"/>
                </a:solidFill>
                <a:cs typeface="+mn-lt"/>
                <a:sym typeface="+mn-ea"/>
              </a:rPr>
              <a:t>Для больших, средних и малых предприятий, </a:t>
            </a:r>
            <a:endParaRPr lang="ru-RU" sz="2400" spc="-1">
              <a:solidFill>
                <a:srgbClr val="000000"/>
              </a:solidFill>
              <a:cs typeface="+mn-lt"/>
              <a:sym typeface="+mn-ea"/>
            </a:endParaRPr>
          </a:p>
          <a:p>
            <a:pPr algn="l"/>
            <a:r>
              <a:rPr lang="ru-RU" sz="2400" spc="-1">
                <a:solidFill>
                  <a:srgbClr val="000000"/>
                </a:solidFill>
                <a:cs typeface="+mn-lt"/>
                <a:sym typeface="+mn-ea"/>
              </a:rPr>
              <a:t>а также для индивидуальных предпринимателей.</a:t>
            </a:r>
            <a:endParaRPr lang="en-US" sz="2400"/>
          </a:p>
        </p:txBody>
      </p:sp>
      <p:sp>
        <p:nvSpPr>
          <p:cNvPr id="9" name="Text Box 8"/>
          <p:cNvSpPr txBox="1"/>
          <p:nvPr/>
        </p:nvSpPr>
        <p:spPr>
          <a:xfrm>
            <a:off x="10782300" y="7898130"/>
            <a:ext cx="88861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ru-RU" sz="2400" spc="-1">
                <a:solidFill>
                  <a:srgbClr val="000000"/>
                </a:solidFill>
                <a:cs typeface="+mn-lt"/>
                <a:sym typeface="+mn-ea"/>
              </a:rPr>
              <a:t>Обычные экструдеры в качестве расходного </a:t>
            </a:r>
            <a:endParaRPr lang="ru-RU" sz="2400" spc="-1">
              <a:solidFill>
                <a:srgbClr val="000000"/>
              </a:solidFill>
              <a:cs typeface="+mn-lt"/>
              <a:sym typeface="+mn-ea"/>
            </a:endParaRPr>
          </a:p>
          <a:p>
            <a:pPr algn="l"/>
            <a:r>
              <a:rPr lang="ru-RU" sz="2400" spc="-1">
                <a:solidFill>
                  <a:srgbClr val="000000"/>
                </a:solidFill>
                <a:cs typeface="+mn-lt"/>
                <a:sym typeface="+mn-ea"/>
              </a:rPr>
              <a:t>материала используют пруток филамента (нить).</a:t>
            </a:r>
            <a:endParaRPr lang="ru-RU" sz="2400" spc="-1">
              <a:solidFill>
                <a:srgbClr val="000000"/>
              </a:solidFill>
              <a:cs typeface="+mn-lt"/>
              <a:sym typeface="+mn-ea"/>
            </a:endParaRPr>
          </a:p>
          <a:p>
            <a:pPr algn="l"/>
            <a:r>
              <a:rPr lang="ru-RU" sz="2400" spc="-1">
                <a:solidFill>
                  <a:srgbClr val="000000"/>
                </a:solidFill>
                <a:cs typeface="+mn-lt"/>
                <a:sym typeface="+mn-ea"/>
              </a:rPr>
              <a:t> Высокая стоимость расходных материалов сдерживает </a:t>
            </a:r>
            <a:endParaRPr lang="ru-RU" sz="2400" spc="-1">
              <a:solidFill>
                <a:srgbClr val="000000"/>
              </a:solidFill>
              <a:cs typeface="+mn-lt"/>
              <a:sym typeface="+mn-ea"/>
            </a:endParaRPr>
          </a:p>
          <a:p>
            <a:pPr algn="l"/>
            <a:r>
              <a:rPr lang="ru-RU" sz="2400" spc="-1">
                <a:solidFill>
                  <a:srgbClr val="000000"/>
                </a:solidFill>
                <a:cs typeface="+mn-lt"/>
                <a:sym typeface="+mn-ea"/>
              </a:rPr>
              <a:t>пользователей аддитивных технологий от печати габаритных </a:t>
            </a:r>
            <a:endParaRPr lang="ru-RU" sz="2400" spc="-1">
              <a:solidFill>
                <a:srgbClr val="000000"/>
              </a:solidFill>
              <a:cs typeface="+mn-lt"/>
              <a:sym typeface="+mn-ea"/>
            </a:endParaRPr>
          </a:p>
          <a:p>
            <a:pPr algn="l"/>
            <a:r>
              <a:rPr lang="ru-RU" sz="2400" spc="-1">
                <a:solidFill>
                  <a:srgbClr val="000000"/>
                </a:solidFill>
                <a:cs typeface="+mn-lt"/>
                <a:sym typeface="+mn-ea"/>
              </a:rPr>
              <a:t>моделей.</a:t>
            </a:r>
            <a:endParaRPr lang="en-US" sz="2400"/>
          </a:p>
        </p:txBody>
      </p:sp>
      <p:cxnSp>
        <p:nvCxnSpPr>
          <p:cNvPr id="11" name="Straight Arrow Connector 10"/>
          <p:cNvCxnSpPr>
            <a:stCxn id="91" idx="0"/>
            <a:endCxn id="91" idx="2"/>
          </p:cNvCxnSpPr>
          <p:nvPr/>
        </p:nvCxnSpPr>
        <p:spPr>
          <a:xfrm>
            <a:off x="10052050" y="1190625"/>
            <a:ext cx="0" cy="101180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Up-Down Arrow 11"/>
          <p:cNvSpPr/>
          <p:nvPr/>
        </p:nvSpPr>
        <p:spPr>
          <a:xfrm>
            <a:off x="14846300" y="4655185"/>
            <a:ext cx="517525" cy="1310640"/>
          </a:xfrm>
          <a:prstGeom prst="upDownArrow">
            <a:avLst/>
          </a:prstGeom>
          <a:effectLst>
            <a:outerShdw blurRad="139700" dir="5400000" sx="128000" sy="128000" algn="ctr" rotWithShape="0">
              <a:srgbClr val="000000">
                <a:alpha val="43000"/>
              </a:srgbClr>
            </a:outerShdw>
            <a:reflection blurRad="6350" stA="50000" endA="275" endPos="40000" dist="1016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Extrud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50060" y="1671955"/>
            <a:ext cx="17146905" cy="8623300"/>
          </a:xfrm>
          <a:prstGeom prst="rect">
            <a:avLst/>
          </a:prstGeom>
        </p:spPr>
      </p:pic>
      <p:graphicFrame>
        <p:nvGraphicFramePr>
          <p:cNvPr id="8" name="Object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594850" y="5546725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4" imgW="914400" imgH="215900" progId="Equation.KSEE3">
                  <p:embed/>
                </p:oleObj>
              </mc:Choice>
              <mc:Fallback>
                <p:oleObj name="" r:id="rId4" imgW="914400" imgH="2159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94850" y="5546725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ustomShape 2"/>
          <p:cNvSpPr/>
          <p:nvPr/>
        </p:nvSpPr>
        <p:spPr>
          <a:xfrm>
            <a:off x="0" y="482760"/>
            <a:ext cx="18890640" cy="704215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45000" rIns="90000" bIns="45000">
            <a:spAutoFit/>
          </a:bodyPr>
          <a:p>
            <a:pPr algn="ctr">
              <a:lnSpc>
                <a:spcPct val="100000"/>
              </a:lnSpc>
            </a:pPr>
            <a:r>
              <a:rPr lang="ru-RU" sz="4000" b="0" strike="noStrike" spc="-1">
                <a:solidFill>
                  <a:srgbClr val="FFFFFF"/>
                </a:solidFill>
                <a:ea typeface="DejaVu Sans"/>
                <a:cs typeface="+mn-lt"/>
              </a:rPr>
              <a:t>Наш продукт</a:t>
            </a:r>
            <a:endParaRPr lang="ru-RU" sz="4000" b="0" strike="noStrike" spc="-1">
              <a:solidFill>
                <a:srgbClr val="FFFFFF"/>
              </a:solidFill>
              <a:ea typeface="DejaVu Sans"/>
              <a:cs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3"/>
          <p:cNvSpPr/>
          <p:nvPr/>
        </p:nvSpPr>
        <p:spPr>
          <a:xfrm>
            <a:off x="0" y="1190520"/>
            <a:ext cx="20103480" cy="10118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" name="CustomShape 2"/>
          <p:cNvSpPr/>
          <p:nvPr/>
        </p:nvSpPr>
        <p:spPr>
          <a:xfrm>
            <a:off x="0" y="482760"/>
            <a:ext cx="18890640" cy="69948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4000" b="0" strike="noStrike" spc="-1">
                <a:solidFill>
                  <a:srgbClr val="FFFFFF"/>
                </a:solidFill>
                <a:ea typeface="DejaVu Sans"/>
                <a:cs typeface="+mn-lt"/>
              </a:rPr>
              <a:t>PITCH</a:t>
            </a:r>
            <a:endParaRPr lang="ru-RU" sz="4000" b="0" strike="noStrike" spc="-1">
              <a:solidFill>
                <a:srgbClr val="FFFFFF"/>
              </a:solidFill>
              <a:ea typeface="DejaVu Sans"/>
              <a:cs typeface="+mn-lt"/>
            </a:endParaRPr>
          </a:p>
        </p:txBody>
      </p:sp>
      <p:sp>
        <p:nvSpPr>
          <p:cNvPr id="4" name="CustomShape 3"/>
          <p:cNvSpPr/>
          <p:nvPr/>
        </p:nvSpPr>
        <p:spPr>
          <a:xfrm>
            <a:off x="127000" y="1317520"/>
            <a:ext cx="20103480" cy="10118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" name="Text Box 4"/>
          <p:cNvSpPr txBox="1"/>
          <p:nvPr/>
        </p:nvSpPr>
        <p:spPr>
          <a:xfrm>
            <a:off x="4422775" y="2084070"/>
            <a:ext cx="2331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</a:pPr>
            <a:r>
              <a:rPr lang="ru-RU" altLang="en-US" sz="2400" b="1"/>
              <a:t>Он позволяет</a:t>
            </a:r>
            <a:endParaRPr lang="ru-RU" altLang="en-US" sz="2400" b="1"/>
          </a:p>
        </p:txBody>
      </p:sp>
      <p:sp>
        <p:nvSpPr>
          <p:cNvPr id="6" name="Text Box 5"/>
          <p:cNvSpPr txBox="1"/>
          <p:nvPr/>
        </p:nvSpPr>
        <p:spPr>
          <a:xfrm>
            <a:off x="14180185" y="2084070"/>
            <a:ext cx="18497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ru-RU" altLang="en-US" sz="2400" b="1"/>
              <a:t>В отличие</a:t>
            </a:r>
            <a:endParaRPr lang="ru-RU" altLang="en-US" sz="2400" b="1"/>
          </a:p>
        </p:txBody>
      </p:sp>
      <p:sp>
        <p:nvSpPr>
          <p:cNvPr id="10" name="Text Box 9"/>
          <p:cNvSpPr txBox="1"/>
          <p:nvPr/>
        </p:nvSpPr>
        <p:spPr>
          <a:xfrm>
            <a:off x="1381760" y="7915910"/>
            <a:ext cx="4994275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pc="-1">
                <a:solidFill>
                  <a:srgbClr val="000000"/>
                </a:solidFill>
                <a:cs typeface="+mn-lt"/>
                <a:sym typeface="+mn-ea"/>
              </a:rPr>
              <a:t>Экономически выгодно</a:t>
            </a:r>
            <a:endParaRPr lang="ru-RU" sz="2400" spc="-1">
              <a:solidFill>
                <a:srgbClr val="000000"/>
              </a:solidFill>
              <a:cs typeface="+mn-lt"/>
              <a:sym typeface="+mn-ea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pc="-1">
                <a:solidFill>
                  <a:srgbClr val="000000"/>
                </a:solidFill>
                <a:cs typeface="+mn-lt"/>
                <a:sym typeface="+mn-ea"/>
              </a:rPr>
              <a:t>Быстро </a:t>
            </a:r>
            <a:endParaRPr lang="ru-RU" sz="2400" spc="-1">
              <a:solidFill>
                <a:srgbClr val="000000"/>
              </a:solidFill>
              <a:cs typeface="+mn-lt"/>
              <a:sym typeface="+mn-ea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pc="-1">
                <a:solidFill>
                  <a:srgbClr val="000000"/>
                </a:solidFill>
                <a:cs typeface="+mn-lt"/>
                <a:sym typeface="+mn-ea"/>
              </a:rPr>
              <a:t>Различные габаритные детали</a:t>
            </a:r>
            <a:endParaRPr lang="ru-RU" sz="2400" spc="-1">
              <a:solidFill>
                <a:srgbClr val="000000"/>
              </a:solidFill>
              <a:cs typeface="+mn-lt"/>
              <a:sym typeface="+mn-ea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pc="-1">
                <a:solidFill>
                  <a:srgbClr val="000000"/>
                </a:solidFill>
                <a:cs typeface="+mn-lt"/>
                <a:sym typeface="+mn-ea"/>
              </a:rPr>
              <a:t>Без потери качества</a:t>
            </a:r>
            <a:endParaRPr lang="ru-RU" sz="2400" spc="-1">
              <a:solidFill>
                <a:srgbClr val="000000"/>
              </a:solidFill>
              <a:cs typeface="+mn-lt"/>
              <a:sym typeface="+mn-ea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pc="-1">
                <a:solidFill>
                  <a:srgbClr val="000000"/>
                </a:solidFill>
                <a:cs typeface="+mn-lt"/>
                <a:sym typeface="+mn-ea"/>
              </a:rPr>
              <a:t>Безотходный цикл переработки</a:t>
            </a:r>
            <a:endParaRPr lang="en-US" sz="2400"/>
          </a:p>
        </p:txBody>
      </p:sp>
      <p:sp>
        <p:nvSpPr>
          <p:cNvPr id="11" name="Text Box 10"/>
          <p:cNvSpPr txBox="1"/>
          <p:nvPr/>
        </p:nvSpPr>
        <p:spPr>
          <a:xfrm>
            <a:off x="10817860" y="8655050"/>
            <a:ext cx="296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</a:pPr>
            <a:r>
              <a:rPr lang="ru-RU" sz="2400" b="1" spc="-1">
                <a:solidFill>
                  <a:srgbClr val="000000"/>
                </a:solidFill>
                <a:cs typeface="+mn-lt"/>
                <a:sym typeface="+mn-ea"/>
              </a:rPr>
              <a:t>FDM-экструдер</a:t>
            </a:r>
            <a:r>
              <a:rPr lang="ru-RU" sz="2400" spc="-1">
                <a:solidFill>
                  <a:srgbClr val="000000"/>
                </a:solidFill>
                <a:cs typeface="+mn-lt"/>
                <a:sym typeface="+mn-ea"/>
              </a:rPr>
              <a:t> </a:t>
            </a:r>
            <a:endParaRPr lang="ru-RU" sz="2400" b="1"/>
          </a:p>
        </p:txBody>
      </p:sp>
      <p:cxnSp>
        <p:nvCxnSpPr>
          <p:cNvPr id="12" name="Straight Arrow Connector 11"/>
          <p:cNvCxnSpPr>
            <a:stCxn id="4" idx="0"/>
            <a:endCxn id="4" idx="2"/>
          </p:cNvCxnSpPr>
          <p:nvPr/>
        </p:nvCxnSpPr>
        <p:spPr>
          <a:xfrm>
            <a:off x="10179050" y="1317625"/>
            <a:ext cx="0" cy="101180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ustomShape 1"/>
          <p:cNvSpPr/>
          <p:nvPr/>
        </p:nvSpPr>
        <p:spPr>
          <a:xfrm>
            <a:off x="18891360" y="658800"/>
            <a:ext cx="628560" cy="354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algn="r">
              <a:lnSpc>
                <a:spcPct val="100000"/>
              </a:lnSpc>
            </a:pPr>
            <a:fld id="{7E13D3C7-5BA0-4BB9-92E6-4A1762EBADE3}" type="slidenum">
              <a:rPr lang="ru-RU" sz="2310" b="0" strike="noStrike" spc="-1">
                <a:solidFill>
                  <a:srgbClr val="422B7D"/>
                </a:solidFill>
                <a:cs typeface="+mn-lt"/>
              </a:rPr>
            </a:fld>
            <a:endParaRPr lang="ru-RU" sz="2310" b="0" strike="noStrike" spc="-1">
              <a:solidFill>
                <a:srgbClr val="422B7D"/>
              </a:solidFill>
              <a:cs typeface="+mn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15495" y="2863215"/>
            <a:ext cx="5778500" cy="5182870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13508355" y="8750935"/>
            <a:ext cx="2016125" cy="288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10817860" y="10033635"/>
            <a:ext cx="24390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ru-RU" sz="2400" b="1" spc="-1">
                <a:solidFill>
                  <a:srgbClr val="000000"/>
                </a:solidFill>
                <a:cs typeface="+mn-lt"/>
                <a:sym typeface="+mn-ea"/>
              </a:rPr>
              <a:t>Наш экструдер</a:t>
            </a:r>
            <a:endParaRPr lang="en-US" sz="2400"/>
          </a:p>
        </p:txBody>
      </p:sp>
      <p:sp>
        <p:nvSpPr>
          <p:cNvPr id="18" name="Right Arrow 17"/>
          <p:cNvSpPr/>
          <p:nvPr/>
        </p:nvSpPr>
        <p:spPr>
          <a:xfrm>
            <a:off x="13508355" y="10119995"/>
            <a:ext cx="2016125" cy="288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15967075" y="8665210"/>
            <a:ext cx="33464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2400" b="1"/>
              <a:t>Пластиковый пруток</a:t>
            </a:r>
            <a:endParaRPr lang="ru-RU" altLang="en-US" sz="2400" b="1"/>
          </a:p>
        </p:txBody>
      </p:sp>
      <p:sp>
        <p:nvSpPr>
          <p:cNvPr id="21" name="Text Box 20"/>
          <p:cNvSpPr txBox="1"/>
          <p:nvPr/>
        </p:nvSpPr>
        <p:spPr>
          <a:xfrm>
            <a:off x="16029940" y="10033635"/>
            <a:ext cx="3411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2400" b="1"/>
              <a:t>Пластиквые гранулы</a:t>
            </a:r>
            <a:endParaRPr lang="ru-RU" altLang="en-US" sz="2400" b="1"/>
          </a:p>
        </p:txBody>
      </p:sp>
      <p:sp>
        <p:nvSpPr>
          <p:cNvPr id="22" name="Text Box 21"/>
          <p:cNvSpPr txBox="1"/>
          <p:nvPr/>
        </p:nvSpPr>
        <p:spPr>
          <a:xfrm flipH="1">
            <a:off x="14384655" y="8352790"/>
            <a:ext cx="76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/>
              <a:t>X</a:t>
            </a:r>
            <a:endParaRPr lang="en-US" altLang="en-US" b="1"/>
          </a:p>
        </p:txBody>
      </p:sp>
      <p:sp>
        <p:nvSpPr>
          <p:cNvPr id="23" name="Text Box 22"/>
          <p:cNvSpPr txBox="1"/>
          <p:nvPr/>
        </p:nvSpPr>
        <p:spPr>
          <a:xfrm>
            <a:off x="14213840" y="9725025"/>
            <a:ext cx="58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X15</a:t>
            </a:r>
            <a:endParaRPr lang="en-US" b="1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2863215"/>
            <a:ext cx="7479665" cy="4894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18891360" y="658800"/>
            <a:ext cx="628560" cy="354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algn="r">
              <a:lnSpc>
                <a:spcPct val="100000"/>
              </a:lnSpc>
            </a:pPr>
            <a:fld id="{7E13D3C7-5BA0-4BB9-92E6-4A1762EBADE3}" type="slidenum">
              <a:rPr lang="ru-RU" sz="2310" b="0" strike="noStrike" spc="-1">
                <a:solidFill>
                  <a:srgbClr val="422B7D"/>
                </a:solidFill>
                <a:cs typeface="+mn-lt"/>
              </a:rPr>
            </a:fld>
            <a:endParaRPr lang="ru-RU" sz="2310" b="0" strike="noStrike" spc="-1">
              <a:solidFill>
                <a:srgbClr val="422B7D"/>
              </a:solidFill>
              <a:cs typeface="+mn-lt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0" y="482760"/>
            <a:ext cx="18890640" cy="704215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4000" b="0" strike="noStrike" spc="-1">
                <a:solidFill>
                  <a:srgbClr val="FFFFFF"/>
                </a:solidFill>
                <a:ea typeface="DejaVu Sans"/>
                <a:cs typeface="+mn-lt"/>
              </a:rPr>
              <a:t>Наш результат</a:t>
            </a:r>
            <a:endParaRPr lang="ru-RU" sz="4000" b="0" strike="noStrike" spc="-1">
              <a:solidFill>
                <a:srgbClr val="FFFFFF"/>
              </a:solidFill>
              <a:ea typeface="DejaVu Sans"/>
              <a:cs typeface="+mn-lt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635" y="1186710"/>
            <a:ext cx="20103480" cy="10118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40156" t="17631" r="37205" b="15000"/>
          <a:stretch>
            <a:fillRect/>
          </a:stretch>
        </p:blipFill>
        <p:spPr>
          <a:xfrm>
            <a:off x="14107160" y="2478405"/>
            <a:ext cx="4693920" cy="7856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0" y="3918585"/>
            <a:ext cx="2649220" cy="2649220"/>
          </a:xfrm>
          <a:prstGeom prst="rect">
            <a:avLst/>
          </a:prstGeom>
        </p:spPr>
      </p:pic>
      <p:sp>
        <p:nvSpPr>
          <p:cNvPr id="12" name="Curved Down Arrow 11"/>
          <p:cNvSpPr/>
          <p:nvPr/>
        </p:nvSpPr>
        <p:spPr>
          <a:xfrm>
            <a:off x="11811635" y="2478405"/>
            <a:ext cx="4248785" cy="144018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ent-Up Arrow 16"/>
          <p:cNvSpPr/>
          <p:nvPr/>
        </p:nvSpPr>
        <p:spPr>
          <a:xfrm flipV="1">
            <a:off x="15734030" y="7627620"/>
            <a:ext cx="1440180" cy="51625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742920" y="7265035"/>
            <a:ext cx="127635" cy="480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16878300" y="10335260"/>
            <a:ext cx="295910" cy="617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960120" y="1820545"/>
            <a:ext cx="71716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2800"/>
              <a:t>Ключевой функционал нашего экструдера</a:t>
            </a:r>
            <a:endParaRPr lang="ru-RU" altLang="en-US" sz="280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rcRect l="27235" t="22878" r="25885" b="17623"/>
          <a:stretch>
            <a:fillRect/>
          </a:stretch>
        </p:blipFill>
        <p:spPr>
          <a:xfrm>
            <a:off x="1111250" y="3608705"/>
            <a:ext cx="7388225" cy="5274945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endCxn id="91" idx="2"/>
          </p:cNvCxnSpPr>
          <p:nvPr/>
        </p:nvCxnSpPr>
        <p:spPr>
          <a:xfrm>
            <a:off x="10052050" y="2630805"/>
            <a:ext cx="635" cy="86741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18891360" y="658800"/>
            <a:ext cx="628560" cy="354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algn="r">
              <a:lnSpc>
                <a:spcPct val="100000"/>
              </a:lnSpc>
            </a:pPr>
            <a:fld id="{0AEE251D-B6C1-492D-BC22-814DD0F09927}" type="slidenum">
              <a:rPr lang="ru-RU" sz="2310" b="0" strike="noStrike" spc="-1">
                <a:solidFill>
                  <a:srgbClr val="422B7D"/>
                </a:solidFill>
                <a:cs typeface="+mn-lt"/>
              </a:rPr>
            </a:fld>
            <a:endParaRPr lang="ru-RU" sz="2310" b="0" strike="noStrike" spc="-1">
              <a:solidFill>
                <a:srgbClr val="422B7D"/>
              </a:solidFill>
              <a:cs typeface="+mn-lt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0" y="482760"/>
            <a:ext cx="18890640" cy="69948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4000" b="0" strike="noStrike" spc="-1">
                <a:solidFill>
                  <a:srgbClr val="FFFFFF"/>
                </a:solidFill>
                <a:ea typeface="DejaVu Sans"/>
                <a:cs typeface="+mn-lt"/>
              </a:rPr>
              <a:t>РАБОТА НАД ПРОЕКТОМ</a:t>
            </a:r>
            <a:endParaRPr lang="ru-RU" sz="4000" b="0" strike="noStrike" spc="-1">
              <a:solidFill>
                <a:srgbClr val="FFFFFF"/>
              </a:solidFill>
              <a:ea typeface="DejaVu Sans"/>
              <a:cs typeface="+mn-lt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0" y="1190520"/>
            <a:ext cx="20103480" cy="10118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593640" rIns="593640" bIns="593640">
            <a:noAutofit/>
          </a:bodyPr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DejaVu Sans"/>
                <a:cs typeface="+mn-lt"/>
              </a:rPr>
              <a:t>Задачи: </a:t>
            </a: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какие задачи были поставлены в начале работы над проектом? </a:t>
            </a: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Разработка новой модели экструдера 3D-печати, расходным материалом которого является пластиковые гранулы.</a:t>
            </a:r>
            <a:endParaRPr lang="ru-RU" sz="2400" b="0" strike="noStrike" spc="-1">
              <a:solidFill>
                <a:srgbClr val="000000"/>
              </a:solidFill>
              <a:ea typeface="DejaVu Sans"/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solidFill>
                <a:srgbClr val="000000"/>
              </a:solidFill>
              <a:ea typeface="DejaVu Sans"/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DejaVu Sans"/>
                <a:cs typeface="+mn-lt"/>
              </a:rPr>
              <a:t>Разработка: </a:t>
            </a: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выполненные в ходе работы над проектом задачи, возникшие трудности, пути решения. </a:t>
            </a: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Не хватало опыта работы во Fusion 360. Черпали дополнительные знания в сети интернет.</a:t>
            </a:r>
            <a:endParaRPr lang="ru-RU" sz="2400" b="0" strike="noStrike" spc="-1">
              <a:solidFill>
                <a:srgbClr val="000000"/>
              </a:solidFill>
              <a:ea typeface="DejaVu Sans"/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DejaVu Sans"/>
                <a:cs typeface="+mn-lt"/>
              </a:rPr>
              <a:t>Навыки: </a:t>
            </a: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расскажите какие ключевые навыки вы приобрели / улучшили в ходе работы над проектом.</a:t>
            </a: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Поиск и анализ решений имеющихся на рынке, проектирование в системе Fusion 360, программа слайсер Polygon 2.0.</a:t>
            </a: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DejaVu Sans"/>
                <a:cs typeface="+mn-lt"/>
              </a:rPr>
              <a:t>Итоги: </a:t>
            </a: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Насколько удалось реализовать задуманное?</a:t>
            </a: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404040"/>
                </a:solidFill>
                <a:ea typeface="DejaVu Sans"/>
                <a:cs typeface="+mn-lt"/>
              </a:rPr>
              <a:t>На данном этапе проекта мы собрали модель экструдера .</a:t>
            </a: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690" y="5913755"/>
            <a:ext cx="1524000" cy="152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28209" t="15163" r="30157" b="47816"/>
          <a:stretch>
            <a:fillRect/>
          </a:stretch>
        </p:blipFill>
        <p:spPr>
          <a:xfrm>
            <a:off x="2487930" y="5913755"/>
            <a:ext cx="4096385" cy="13373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27093" t="23934" r="26058" b="17731"/>
          <a:stretch>
            <a:fillRect/>
          </a:stretch>
        </p:blipFill>
        <p:spPr>
          <a:xfrm>
            <a:off x="10146030" y="8439785"/>
            <a:ext cx="5353050" cy="2691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5" y="2557145"/>
            <a:ext cx="2895600" cy="198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8891360" y="658800"/>
            <a:ext cx="628560" cy="354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algn="r">
              <a:lnSpc>
                <a:spcPct val="100000"/>
              </a:lnSpc>
            </a:pPr>
            <a:fld id="{64B2CABB-6CF3-4D66-85C7-E032E1F47ED3}" type="slidenum">
              <a:rPr lang="ru-RU" sz="2310" b="0" strike="noStrike" spc="-1">
                <a:solidFill>
                  <a:srgbClr val="422B7D"/>
                </a:solidFill>
                <a:cs typeface="+mn-lt"/>
              </a:rPr>
            </a:fld>
            <a:endParaRPr lang="ru-RU" sz="2310" b="0" strike="noStrike" spc="-1">
              <a:solidFill>
                <a:srgbClr val="422B7D"/>
              </a:solidFill>
              <a:cs typeface="+mn-lt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0" y="482760"/>
            <a:ext cx="18890640" cy="69948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4000" b="0" strike="noStrike" spc="-1">
                <a:solidFill>
                  <a:srgbClr val="FFFFFF"/>
                </a:solidFill>
                <a:ea typeface="DejaVu Sans"/>
                <a:cs typeface="+mn-lt"/>
              </a:rPr>
              <a:t>ВАШЕ РЕШЕНИЕ / ПРОДУКТ</a:t>
            </a:r>
            <a:endParaRPr lang="ru-RU" sz="4000" b="0" strike="noStrike" spc="-1">
              <a:solidFill>
                <a:srgbClr val="FFFFFF"/>
              </a:solidFill>
              <a:ea typeface="DejaVu Sans"/>
              <a:cs typeface="+mn-lt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0" y="1221840"/>
            <a:ext cx="20103480" cy="10118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593640" rIns="593640" bIns="593640">
            <a:noAutofit/>
          </a:bodyPr>
          <a:p>
            <a:pPr algn="just"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DejaVu Sans"/>
                <a:cs typeface="+mn-lt"/>
              </a:rPr>
              <a:t>Ценность: </a:t>
            </a: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Экструдер в нашем исполнении имеет компактные размеры, а значит доступен  Так же данный конфигурация устройства экструдера отличается от аналогов своей простатой в сборке и эксплуатацией. Отличается низкой себестоимостью.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DejaVu Sans"/>
                <a:cs typeface="+mn-lt"/>
              </a:rPr>
              <a:t>Решение: </a:t>
            </a: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Наше решение отличается минимальными габаритами и доступностью по цене.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DejaVu Sans"/>
                <a:cs typeface="+mn-lt"/>
              </a:rPr>
              <a:t>Скриншоты: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DejaVu Sans"/>
                <a:cs typeface="+mn-lt"/>
              </a:rPr>
              <a:t>Сторителлинг: </a:t>
            </a: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В перспективе данный экструдер будет запатентован. Предполагается включение дополнительной линии для переработки пластика, позволяющей удешевить себестоимость готовой продукции. </a:t>
            </a:r>
            <a:r>
              <a:rPr lang="ru-RU" sz="2400" b="1" strike="noStrike" spc="-1">
                <a:solidFill>
                  <a:srgbClr val="FF0000"/>
                </a:solidFill>
                <a:ea typeface="DejaVu Sans"/>
                <a:cs typeface="+mn-lt"/>
              </a:rPr>
              <a:t>Очень хорошо: понятно, логично!</a:t>
            </a:r>
            <a:endParaRPr lang="ru-RU" sz="2400" b="0" strike="noStrike" spc="-1">
              <a:cs typeface="+mn-lt"/>
            </a:endParaRPr>
          </a:p>
        </p:txBody>
      </p:sp>
      <p:pic>
        <p:nvPicPr>
          <p:cNvPr id="99" name="Рисунок 4"/>
          <p:cNvPicPr/>
          <p:nvPr/>
        </p:nvPicPr>
        <p:blipFill>
          <a:blip r:embed="rId1"/>
          <a:stretch>
            <a:fillRect/>
          </a:stretch>
        </p:blipFill>
        <p:spPr>
          <a:xfrm>
            <a:off x="300960" y="4130640"/>
            <a:ext cx="7223760" cy="4617360"/>
          </a:xfrm>
          <a:prstGeom prst="rect">
            <a:avLst/>
          </a:prstGeom>
          <a:ln>
            <a:noFill/>
          </a:ln>
        </p:spPr>
      </p:pic>
      <p:pic>
        <p:nvPicPr>
          <p:cNvPr id="100" name="Рисунок 8"/>
          <p:cNvPicPr/>
          <p:nvPr/>
        </p:nvPicPr>
        <p:blipFill>
          <a:blip r:embed="rId2"/>
          <a:stretch>
            <a:fillRect/>
          </a:stretch>
        </p:blipFill>
        <p:spPr>
          <a:xfrm rot="10800000">
            <a:off x="9639360" y="5654520"/>
            <a:ext cx="10203480" cy="3504600"/>
          </a:xfrm>
          <a:prstGeom prst="rect">
            <a:avLst/>
          </a:prstGeom>
          <a:ln>
            <a:noFill/>
          </a:ln>
        </p:spPr>
      </p:pic>
      <p:pic>
        <p:nvPicPr>
          <p:cNvPr id="101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7516440" y="3673440"/>
            <a:ext cx="7368480" cy="338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18891360" y="658800"/>
            <a:ext cx="628560" cy="354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algn="r">
              <a:lnSpc>
                <a:spcPct val="100000"/>
              </a:lnSpc>
            </a:pPr>
            <a:fld id="{C94C613D-B845-4481-9F3E-88D1FD892A15}" type="slidenum">
              <a:rPr lang="ru-RU" sz="2310" b="0" strike="noStrike" spc="-1">
                <a:solidFill>
                  <a:srgbClr val="422B7D"/>
                </a:solidFill>
                <a:cs typeface="+mn-lt"/>
              </a:rPr>
            </a:fld>
            <a:endParaRPr lang="ru-RU" sz="2310" b="0" strike="noStrike" spc="-1">
              <a:solidFill>
                <a:srgbClr val="422B7D"/>
              </a:solidFill>
              <a:cs typeface="+mn-lt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0" y="482760"/>
            <a:ext cx="18890640" cy="69948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4000" b="0" strike="noStrike" spc="-1">
                <a:solidFill>
                  <a:srgbClr val="FFFFFF"/>
                </a:solidFill>
                <a:ea typeface="DejaVu Sans"/>
                <a:cs typeface="+mn-lt"/>
              </a:rPr>
              <a:t>ТЕХНОЛОГИЯ</a:t>
            </a:r>
            <a:endParaRPr lang="ru-RU" sz="4000" b="0" strike="noStrike" spc="-1">
              <a:solidFill>
                <a:srgbClr val="FFFFFF"/>
              </a:solidFill>
              <a:ea typeface="DejaVu Sans"/>
              <a:cs typeface="+mn-lt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29880" y="1014480"/>
            <a:ext cx="20103480" cy="10118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593640" rIns="593640" bIns="593640">
            <a:noAutofit/>
          </a:bodyPr>
          <a:p>
            <a:pPr algn="just"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DejaVu Sans"/>
                <a:cs typeface="+mn-lt"/>
              </a:rPr>
              <a:t>Что лежит в основе вашего решения?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В  основе данного решение лежит принцип экструзия (экструзия -  технология получения изделий путём продавливания вязкого расплава материала или густой пасты через формирующее отверстие). Так же для передачи материала из точки в точку использовался механизм, Архимедов винт.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DejaVu Sans"/>
                <a:cs typeface="+mn-lt"/>
              </a:rPr>
              <a:t>Какие еще были гипотезы и варианты? </a:t>
            </a: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Был вариант разработать устройство экструдера полного цикла переработки пластика и печати. </a:t>
            </a: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DejaVu Sans"/>
                <a:cs typeface="+mn-lt"/>
              </a:rPr>
              <a:t>Почему остановились именно на данном решении? 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Данное решение имеет вполне совершенный вид в плане работы. Так же данное решение делает производство дешевле и экологический чистым. Данное решение становится доступным и понятным для пользователей в таких сферах как строительство, искусство, дизайн, машиностроение, авиастроение и т.д.  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Lato Black"/>
                <a:cs typeface="+mn-lt"/>
              </a:rPr>
              <a:t>Собственная или заимствованная технология?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Lato Black"/>
                <a:cs typeface="+mn-lt"/>
              </a:rPr>
              <a:t>Заимствованна идея у таких проектов как The New Raw, Precious Plastic и Titan Robotics.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Lato Black"/>
                <a:cs typeface="+mn-lt"/>
              </a:rPr>
              <a:t>Почему данная технология является уникальной (если является)? 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Lato Black"/>
                <a:cs typeface="+mn-lt"/>
              </a:rPr>
              <a:t>Сам процесс экструзии не является уникальной, но сферы его применение и материалы , например создание композитных форм в строительной сферы, являются актуальными и востребоваными.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Lato Black"/>
                <a:cs typeface="+mn-lt"/>
              </a:rPr>
              <a:t> 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5867</Words>
  <Application>WPS Presentation</Application>
  <PresentationFormat/>
  <Paragraphs>235</Paragraphs>
  <Slides>12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9" baseType="lpstr">
      <vt:lpstr>Arial</vt:lpstr>
      <vt:lpstr>SimSun</vt:lpstr>
      <vt:lpstr>Wingdings</vt:lpstr>
      <vt:lpstr>Arial</vt:lpstr>
      <vt:lpstr>Symbol</vt:lpstr>
      <vt:lpstr>Times New Roman</vt:lpstr>
      <vt:lpstr>Calibri</vt:lpstr>
      <vt:lpstr>DejaVu Sans</vt:lpstr>
      <vt:lpstr>Calibri</vt:lpstr>
      <vt:lpstr>Helvetica World</vt:lpstr>
      <vt:lpstr>Malgun Gothic</vt:lpstr>
      <vt:lpstr>DamageLog</vt:lpstr>
      <vt:lpstr>Lato Black</vt:lpstr>
      <vt:lpstr>StarSymbol</vt:lpstr>
      <vt:lpstr>Microsoft YaHei</vt:lpstr>
      <vt:lpstr/>
      <vt:lpstr>Arial Unicode MS</vt:lpstr>
      <vt:lpstr>Segoe Script</vt:lpstr>
      <vt:lpstr>Microsoft JhengHei</vt:lpstr>
      <vt:lpstr>Microsoft YaHei UI Light</vt:lpstr>
      <vt:lpstr>SimSun-ExtB</vt:lpstr>
      <vt:lpstr>Yu Gothic UI</vt:lpstr>
      <vt:lpstr>Yu Gothic UI Light</vt:lpstr>
      <vt:lpstr>Microsoft JhengHei UI</vt:lpstr>
      <vt:lpstr>Office Theme</vt:lpstr>
      <vt:lpstr>Office Theme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3</dc:title>
  <dc:creator>Дремучева Ирина Евгеньевна</dc:creator>
  <cp:lastModifiedBy>Shyngys</cp:lastModifiedBy>
  <cp:revision>114</cp:revision>
  <dcterms:created xsi:type="dcterms:W3CDTF">2020-02-12T15:43:00Z</dcterms:created>
  <dcterms:modified xsi:type="dcterms:W3CDTF">2020-07-14T09:46:25Z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reated">
    <vt:filetime>2020-02-12T00:00:00Z</vt:filetime>
  </property>
  <property fmtid="{D5CDD505-2E9C-101B-9397-08002B2CF9AE}" pid="4" name="Creator">
    <vt:lpwstr>Adobe Illustrator CC 22.1 (Windows)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KSOProductBuildVer">
    <vt:lpwstr>1033-11.2.0.8342</vt:lpwstr>
  </property>
  <property fmtid="{D5CDD505-2E9C-101B-9397-08002B2CF9AE}" pid="8" name="LastSaved">
    <vt:filetime>2020-02-12T00:00:00Z</vt:filetime>
  </property>
  <property fmtid="{D5CDD505-2E9C-101B-9397-08002B2CF9AE}" pid="9" name="LinksUpToDate">
    <vt:bool>false</vt:bool>
  </property>
  <property fmtid="{D5CDD505-2E9C-101B-9397-08002B2CF9AE}" pid="10" name="MMClips">
    <vt:i4>0</vt:i4>
  </property>
  <property fmtid="{D5CDD505-2E9C-101B-9397-08002B2CF9AE}" pid="11" name="Notes">
    <vt:i4>6</vt:i4>
  </property>
  <property fmtid="{D5CDD505-2E9C-101B-9397-08002B2CF9AE}" pid="12" name="PresentationFormat">
    <vt:lpwstr>Произвольный</vt:lpwstr>
  </property>
  <property fmtid="{D5CDD505-2E9C-101B-9397-08002B2CF9AE}" pid="13" name="ScaleCrop">
    <vt:bool>false</vt:bool>
  </property>
  <property fmtid="{D5CDD505-2E9C-101B-9397-08002B2CF9AE}" pid="14" name="ShareDoc">
    <vt:bool>false</vt:bool>
  </property>
  <property fmtid="{D5CDD505-2E9C-101B-9397-08002B2CF9AE}" pid="15" name="Slides">
    <vt:i4>8</vt:i4>
  </property>
</Properties>
</file>